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handoutMasterIdLst>
    <p:handoutMasterId r:id="rId6"/>
  </p:handoutMasterIdLst>
  <p:sldIdLst>
    <p:sldId id="314" r:id="rId2"/>
    <p:sldId id="316" r:id="rId3"/>
    <p:sldId id="31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141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5" autoAdjust="0"/>
    <p:restoredTop sz="98833" autoAdjust="0"/>
  </p:normalViewPr>
  <p:slideViewPr>
    <p:cSldViewPr>
      <p:cViewPr varScale="1">
        <p:scale>
          <a:sx n="114" d="100"/>
          <a:sy n="114" d="100"/>
        </p:scale>
        <p:origin x="19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7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501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3012D-EB69-44DC-95E4-5580003937FF}" type="datetimeFigureOut">
              <a:rPr lang="en-IE" smtClean="0"/>
              <a:pPr/>
              <a:t>07/09/2017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468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5010" y="868468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63B1C-42CD-4812-9113-BD94A07B5858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87B8D-9597-4158-93BA-A6FAB8FAA090}" type="datetimeFigureOut">
              <a:rPr lang="en-IE" smtClean="0"/>
              <a:pPr/>
              <a:t>07/09/2017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F295F4-0DCF-4851-8FE6-1B068C6AE72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E92894-A809-4BCD-9B38-0ED7029DB833}" type="datetimeFigureOut">
              <a:rPr lang="en-IE" smtClean="0"/>
              <a:pPr/>
              <a:t>07/09/2017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0C54FA-5623-45F7-9764-8209214AE82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2894-A809-4BCD-9B38-0ED7029DB833}" type="datetimeFigureOut">
              <a:rPr lang="en-IE" smtClean="0"/>
              <a:pPr/>
              <a:t>07/09/2017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C54FA-5623-45F7-9764-8209214AE82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2894-A809-4BCD-9B38-0ED7029DB833}" type="datetimeFigureOut">
              <a:rPr lang="en-IE" smtClean="0"/>
              <a:pPr/>
              <a:t>07/09/2017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C54FA-5623-45F7-9764-8209214AE82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2894-A809-4BCD-9B38-0ED7029DB833}" type="datetimeFigureOut">
              <a:rPr lang="en-IE" smtClean="0"/>
              <a:pPr/>
              <a:t>07/09/2017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C54FA-5623-45F7-9764-8209214AE824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2894-A809-4BCD-9B38-0ED7029DB833}" type="datetimeFigureOut">
              <a:rPr lang="en-IE" smtClean="0"/>
              <a:pPr/>
              <a:t>07/09/2017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C54FA-5623-45F7-9764-8209214AE824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2894-A809-4BCD-9B38-0ED7029DB833}" type="datetimeFigureOut">
              <a:rPr lang="en-IE" smtClean="0"/>
              <a:pPr/>
              <a:t>07/09/2017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C54FA-5623-45F7-9764-8209214AE824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2894-A809-4BCD-9B38-0ED7029DB833}" type="datetimeFigureOut">
              <a:rPr lang="en-IE" smtClean="0"/>
              <a:pPr/>
              <a:t>07/09/2017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C54FA-5623-45F7-9764-8209214AE82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2894-A809-4BCD-9B38-0ED7029DB833}" type="datetimeFigureOut">
              <a:rPr lang="en-IE" smtClean="0"/>
              <a:pPr/>
              <a:t>07/09/2017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C54FA-5623-45F7-9764-8209214AE824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2894-A809-4BCD-9B38-0ED7029DB833}" type="datetimeFigureOut">
              <a:rPr lang="en-IE" smtClean="0"/>
              <a:pPr/>
              <a:t>07/09/2017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C54FA-5623-45F7-9764-8209214AE82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2E92894-A809-4BCD-9B38-0ED7029DB833}" type="datetimeFigureOut">
              <a:rPr lang="en-IE" smtClean="0"/>
              <a:pPr/>
              <a:t>07/09/2017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C54FA-5623-45F7-9764-8209214AE82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E92894-A809-4BCD-9B38-0ED7029DB833}" type="datetimeFigureOut">
              <a:rPr lang="en-IE" smtClean="0"/>
              <a:pPr/>
              <a:t>07/09/2017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0C54FA-5623-45F7-9764-8209214AE824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2E92894-A809-4BCD-9B38-0ED7029DB833}" type="datetimeFigureOut">
              <a:rPr lang="en-IE" smtClean="0"/>
              <a:pPr/>
              <a:t>07/09/2017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C0C54FA-5623-45F7-9764-8209214AE824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E" dirty="0"/>
              <a:t> </a:t>
            </a:r>
          </a:p>
          <a:p>
            <a:pPr>
              <a:buNone/>
            </a:pPr>
            <a:r>
              <a:rPr lang="en-US" dirty="0"/>
              <a:t> </a:t>
            </a:r>
            <a:endParaRPr lang="en-IE" dirty="0"/>
          </a:p>
          <a:p>
            <a:pPr>
              <a:buNone/>
            </a:pPr>
            <a:r>
              <a:rPr lang="en-US" b="1" dirty="0"/>
              <a:t> </a:t>
            </a:r>
            <a:r>
              <a:rPr lang="en-US" dirty="0"/>
              <a:t> </a:t>
            </a:r>
            <a:endParaRPr lang="en-IE" dirty="0"/>
          </a:p>
          <a:p>
            <a:pPr>
              <a:buNone/>
            </a:pPr>
            <a:endParaRPr lang="en-IE" dirty="0"/>
          </a:p>
          <a:p>
            <a:pPr>
              <a:buNone/>
            </a:pPr>
            <a:r>
              <a:rPr lang="en-US" dirty="0"/>
              <a:t> </a:t>
            </a:r>
            <a:endParaRPr lang="en-IE" dirty="0"/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dirty="0"/>
              <a:t>e-Vetting – Verify identity</a:t>
            </a:r>
          </a:p>
        </p:txBody>
      </p:sp>
      <p:pic>
        <p:nvPicPr>
          <p:cNvPr id="4" name="Picture 4" descr="http://www.wicklownews.net/wp-content/uploads/2010/12/Garda-logo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31113" y="0"/>
            <a:ext cx="1512887" cy="145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9552" y="1340769"/>
          <a:ext cx="7488832" cy="4472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9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3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67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7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Calibri"/>
                          <a:ea typeface="MS Mincho"/>
                          <a:cs typeface="Times New Roman"/>
                        </a:rPr>
                        <a:t>Identification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Calibri"/>
                          <a:ea typeface="MS Mincho"/>
                          <a:cs typeface="Times New Roman"/>
                        </a:rPr>
                        <a:t>Score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Calibri"/>
                          <a:ea typeface="MS Mincho"/>
                          <a:cs typeface="Times New Roman"/>
                        </a:rPr>
                        <a:t>Tick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3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Irish driving licence or learner permit (new credit card format)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80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Irish Public Services Card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80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Passport  (from country of citizenship)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70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Irish certificate of naturalisation 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50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MS Mincho"/>
                          <a:cs typeface="Times New Roman"/>
                        </a:rPr>
                        <a:t>Birth certificate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50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Garda National Immigration Bureau (</a:t>
                      </a:r>
                      <a:r>
                        <a:rPr lang="en-US" sz="1100">
                          <a:latin typeface="Calibri"/>
                          <a:ea typeface="MS Mincho"/>
                          <a:cs typeface="Times New Roman"/>
                        </a:rPr>
                        <a:t>GNIB) card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50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3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National Identity Card </a:t>
                      </a:r>
                      <a:r>
                        <a:rPr lang="en-US" sz="1100">
                          <a:latin typeface="Calibri"/>
                          <a:ea typeface="MS Mincho"/>
                          <a:cs typeface="Times New Roman"/>
                        </a:rPr>
                        <a:t>for EU/EEA/Swiss citizens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50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24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Irish driving licence or learner permit (old paper format)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40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5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Employment ID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061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>
                          <a:latin typeface="Calibri"/>
                          <a:ea typeface="MS Mincho"/>
                          <a:cs typeface="Times New Roman"/>
                        </a:rPr>
                        <a:t>ID card issued by employer (with name and address)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35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28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>
                          <a:latin typeface="Calibri"/>
                          <a:ea typeface="MS Mincho"/>
                          <a:cs typeface="Times New Roman"/>
                        </a:rPr>
                        <a:t>ID card issued by employer (name only)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25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1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Letter from employer </a:t>
                      </a:r>
                      <a:r>
                        <a:rPr lang="en-US" sz="1100">
                          <a:latin typeface="Calibri"/>
                          <a:ea typeface="MS Mincho"/>
                          <a:cs typeface="Times New Roman"/>
                        </a:rPr>
                        <a:t>(within last two years)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0638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>
                          <a:latin typeface="Calibri"/>
                          <a:ea typeface="MS Mincho"/>
                          <a:cs typeface="Times New Roman"/>
                        </a:rPr>
                        <a:t>Confirming name and address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35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42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1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Calibri"/>
                          <a:ea typeface="MS Mincho"/>
                          <a:cs typeface="Times New Roman"/>
                        </a:rPr>
                        <a:t>Identification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Calibri"/>
                          <a:ea typeface="MS Mincho"/>
                          <a:cs typeface="Times New Roman"/>
                        </a:rPr>
                        <a:t>Score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Calibri"/>
                          <a:ea typeface="MS Mincho"/>
                          <a:cs typeface="Times New Roman"/>
                        </a:rPr>
                        <a:t>Tick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8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MS Mincho"/>
                          <a:cs typeface="Times New Roman"/>
                        </a:rPr>
                        <a:t>P60, P45 or </a:t>
                      </a:r>
                      <a:r>
                        <a:rPr lang="en-US" sz="1100" b="1" dirty="0" err="1">
                          <a:latin typeface="Calibri"/>
                          <a:ea typeface="MS Mincho"/>
                          <a:cs typeface="Times New Roman"/>
                        </a:rPr>
                        <a:t>Payslip</a:t>
                      </a:r>
                      <a:r>
                        <a:rPr lang="en-US" sz="1100" b="1" dirty="0">
                          <a:latin typeface="Calibri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100" dirty="0">
                          <a:latin typeface="Calibri"/>
                          <a:ea typeface="MS Mincho"/>
                          <a:cs typeface="Times New Roman"/>
                        </a:rPr>
                        <a:t>(with home address)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35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8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MS Mincho"/>
                          <a:cs typeface="Times New Roman"/>
                        </a:rPr>
                        <a:t>Utility bill e.g. gas, electricity, television, broadband </a:t>
                      </a:r>
                      <a:r>
                        <a:rPr lang="en-US" sz="1100" dirty="0">
                          <a:latin typeface="Calibri"/>
                          <a:ea typeface="MS Mincho"/>
                          <a:cs typeface="Times New Roman"/>
                        </a:rPr>
                        <a:t>(must not be less than 6 months old. Printed online bills are acceptable. Mobile phone bills are not acceptable)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MS Mincho"/>
                          <a:cs typeface="Times New Roman"/>
                        </a:rPr>
                        <a:t>35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8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MS Mincho"/>
                          <a:cs typeface="Times New Roman"/>
                        </a:rPr>
                        <a:t>Public services card/social services card/medical card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MS Mincho"/>
                          <a:cs typeface="Times New Roman"/>
                        </a:rPr>
                        <a:t>25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878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latin typeface="Calibri"/>
                          <a:ea typeface="MS Mincho"/>
                          <a:cs typeface="Times New Roman"/>
                        </a:rPr>
                        <a:t>With photograph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MS Mincho"/>
                          <a:cs typeface="Times New Roman"/>
                        </a:rPr>
                        <a:t>40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8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Calibri"/>
                          <a:ea typeface="MS Mincho"/>
                          <a:cs typeface="Times New Roman"/>
                        </a:rPr>
                        <a:t>Bank/Building Society/Credit Union statement</a:t>
                      </a:r>
                      <a:endParaRPr lang="en-IE" sz="1200" dirty="0">
                        <a:solidFill>
                          <a:schemeClr val="tx1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Calibri"/>
                          <a:ea typeface="MS Mincho"/>
                          <a:cs typeface="Times New Roman"/>
                        </a:rPr>
                        <a:t>35</a:t>
                      </a:r>
                      <a:endParaRPr lang="en-IE" sz="1200" dirty="0">
                        <a:solidFill>
                          <a:schemeClr val="tx1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Credit/debit cards/passbooks </a:t>
                      </a:r>
                      <a:r>
                        <a:rPr lang="en-US" sz="1100">
                          <a:latin typeface="Calibri"/>
                          <a:ea typeface="MS Mincho"/>
                          <a:cs typeface="Times New Roman"/>
                        </a:rPr>
                        <a:t>(only one per institution)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25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National age card </a:t>
                      </a:r>
                      <a:r>
                        <a:rPr lang="en-US" sz="1100">
                          <a:latin typeface="Calibri"/>
                          <a:ea typeface="MS Mincho"/>
                          <a:cs typeface="Times New Roman"/>
                        </a:rPr>
                        <a:t>(issued by An Garda Siochana)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25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Membership card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latin typeface="Calibri"/>
                          <a:ea typeface="MS Mincho"/>
                          <a:cs typeface="Times New Roman"/>
                        </a:rPr>
                        <a:t>Club, union or trade, professional bodies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25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latin typeface="Calibri"/>
                          <a:ea typeface="MS Mincho"/>
                          <a:cs typeface="Times New Roman"/>
                        </a:rPr>
                        <a:t>Educational institution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25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Correspondence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latin typeface="Calibri"/>
                          <a:ea typeface="MS Mincho"/>
                          <a:cs typeface="Times New Roman"/>
                        </a:rPr>
                        <a:t>From an educational institution/SUSI/CAO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20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latin typeface="Calibri"/>
                          <a:ea typeface="MS Mincho"/>
                          <a:cs typeface="Times New Roman"/>
                        </a:rPr>
                        <a:t>From an insurance company regarding an active policy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20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>
                          <a:latin typeface="Calibri"/>
                          <a:ea typeface="MS Mincho"/>
                          <a:cs typeface="Times New Roman"/>
                        </a:rPr>
                        <a:t>From a bank/credit union or government body or state agency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20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dirty="0"/>
              <a:t>100 point Check</a:t>
            </a:r>
          </a:p>
        </p:txBody>
      </p:sp>
      <p:pic>
        <p:nvPicPr>
          <p:cNvPr id="4" name="Picture 4" descr="http://www.wicklownews.net/wp-content/uploads/2010/12/Garda-logo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31113" y="0"/>
            <a:ext cx="1512887" cy="145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7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Calibri"/>
                          <a:ea typeface="MS Mincho"/>
                          <a:cs typeface="Times New Roman"/>
                        </a:rPr>
                        <a:t>Identification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Calibri"/>
                          <a:ea typeface="MS Mincho"/>
                          <a:cs typeface="Times New Roman"/>
                        </a:rPr>
                        <a:t>Score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Calibri"/>
                          <a:ea typeface="MS Mincho"/>
                          <a:cs typeface="Times New Roman"/>
                        </a:rPr>
                        <a:t>Tick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MS Mincho"/>
                          <a:cs typeface="Times New Roman"/>
                        </a:rPr>
                        <a:t>Children under 16 years (any one of the following)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latin typeface="Calibri"/>
                          <a:ea typeface="MS Mincho"/>
                          <a:cs typeface="Times New Roman"/>
                        </a:rPr>
                        <a:t>Birth certificate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MS Mincho"/>
                          <a:cs typeface="Times New Roman"/>
                        </a:rPr>
                        <a:t>100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latin typeface="Calibri"/>
                          <a:ea typeface="MS Mincho"/>
                          <a:cs typeface="Times New Roman"/>
                        </a:rPr>
                        <a:t>Passport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MS Mincho"/>
                          <a:cs typeface="Times New Roman"/>
                        </a:rPr>
                        <a:t>100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latin typeface="Calibri"/>
                          <a:ea typeface="MS Mincho"/>
                          <a:cs typeface="Times New Roman"/>
                        </a:rPr>
                        <a:t>Written statement by a the</a:t>
                      </a:r>
                      <a:r>
                        <a:rPr lang="en-US" sz="1100" baseline="0" dirty="0">
                          <a:latin typeface="Calibri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100" dirty="0">
                          <a:latin typeface="Calibri"/>
                          <a:ea typeface="MS Mincho"/>
                          <a:cs typeface="Times New Roman"/>
                        </a:rPr>
                        <a:t>Principal confirming attendance at educational institution on a letter head of that institution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MS Mincho"/>
                          <a:cs typeface="Times New Roman"/>
                        </a:rPr>
                        <a:t>100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MS Mincho"/>
                          <a:cs typeface="Times New Roman"/>
                        </a:rPr>
                        <a:t>Recent arrival in Ireland (less than 6 weeks)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latin typeface="Calibri"/>
                          <a:ea typeface="MS Mincho"/>
                          <a:cs typeface="Times New Roman"/>
                        </a:rPr>
                        <a:t>Passport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MS Mincho"/>
                          <a:cs typeface="Times New Roman"/>
                        </a:rPr>
                        <a:t>100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MS Mincho"/>
                          <a:cs typeface="Times New Roman"/>
                        </a:rPr>
                        <a:t>Vetting Subject is unable to achieve 100 points**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latin typeface="Calibri"/>
                          <a:ea typeface="MS Mincho"/>
                          <a:cs typeface="Times New Roman"/>
                        </a:rPr>
                        <a:t>Affidavit witnessed by a Commissioner for Oaths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MS Mincho"/>
                          <a:cs typeface="Times New Roman"/>
                        </a:rPr>
                        <a:t>100</a:t>
                      </a: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MS Mincho"/>
                          <a:cs typeface="Times New Roman"/>
                        </a:rPr>
                        <a:t>TOTAL</a:t>
                      </a:r>
                      <a:endParaRPr lang="en-IE" sz="12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1200" dirty="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dirty="0"/>
              <a:t>100 point Check</a:t>
            </a:r>
          </a:p>
        </p:txBody>
      </p:sp>
      <p:pic>
        <p:nvPicPr>
          <p:cNvPr id="5" name="Picture 4" descr="http://www.wicklownews.net/wp-content/uploads/2010/12/Garda-logo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31113" y="0"/>
            <a:ext cx="1512887" cy="145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6">
      <a:dk1>
        <a:srgbClr val="17365D"/>
      </a:dk1>
      <a:lt1>
        <a:srgbClr val="FFFFFF"/>
      </a:lt1>
      <a:dk2>
        <a:srgbClr val="1F497D"/>
      </a:dk2>
      <a:lt2>
        <a:srgbClr val="C6D9F0"/>
      </a:lt2>
      <a:accent1>
        <a:srgbClr val="2D67A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2363</TotalTime>
  <Words>330</Words>
  <Application>Microsoft Office PowerPoint</Application>
  <PresentationFormat>On-screen Show (4:3)</PresentationFormat>
  <Paragraphs>81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MS Mincho</vt:lpstr>
      <vt:lpstr>Calibri</vt:lpstr>
      <vt:lpstr>Cambria</vt:lpstr>
      <vt:lpstr>Lucida Sans Unicode</vt:lpstr>
      <vt:lpstr>Symbol</vt:lpstr>
      <vt:lpstr>Times New Roman</vt:lpstr>
      <vt:lpstr>Verdana</vt:lpstr>
      <vt:lpstr>Wingdings 2</vt:lpstr>
      <vt:lpstr>Wingdings 3</vt:lpstr>
      <vt:lpstr>Concourse</vt:lpstr>
      <vt:lpstr>e-Vetting – Verify identity</vt:lpstr>
      <vt:lpstr>100 point Check</vt:lpstr>
      <vt:lpstr>100 point Check</vt:lpstr>
    </vt:vector>
  </TitlesOfParts>
  <Company>An Garda Siochana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S0757845</dc:creator>
  <cp:lastModifiedBy>KSOE</cp:lastModifiedBy>
  <cp:revision>127</cp:revision>
  <dcterms:created xsi:type="dcterms:W3CDTF">2015-11-11T13:07:58Z</dcterms:created>
  <dcterms:modified xsi:type="dcterms:W3CDTF">2017-09-07T13:23:25Z</dcterms:modified>
</cp:coreProperties>
</file>